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3" r:id="rId43"/>
    <p:sldId id="29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Quattrocento Sans" panose="020B060402020202020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30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03967121_6_0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6c0396712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2da580b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2da580b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e2da580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e2da580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e2da580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e2da580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c20a3c80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c20a3c80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20a3c80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20a3c80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c20a3c8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c20a3c80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e8bdcc10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e8bdcc10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c20a3c8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c20a3c80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e2da580b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e2da580b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c20a3c80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c20a3c80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bd6a059f0_1_0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7bd6a059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78455" y="1143000"/>
            <a:ext cx="3101090" cy="308527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2da580b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e2da580b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e2da580b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e2da580b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e2da580b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e2da580b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c20a3c80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c20a3c80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e2da580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e2da580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c20a3c80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c20a3c80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c20a3c80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c20a3c80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20a3c80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20a3c80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c20a3c80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c20a3c80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c20a3c80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c20a3c80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20a3c8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20a3c8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c20a3c8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c20a3c8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ebdff28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ebdff28c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c20a3c80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c20a3c80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20a3c80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20a3c80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20a3c80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20a3c80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c20a3c80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c20a3c80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20a3c80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20a3c80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c20a3c80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c20a3c80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ebdff28c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ebdff28c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ebdff28c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ebdff28c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20a3c80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20a3c80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bdff28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ebdff28c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ebdff28c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ebdff28c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fe2052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fe2052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20a3c80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20a3c80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e8bdcc1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e8bdcc1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8e8954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e8e8954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e8bdcc1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e8bdcc1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e8bdcc1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e8bdcc1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2019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1907425"/>
            <a:ext cx="9144000" cy="1392900"/>
          </a:xfrm>
          <a:prstGeom prst="rect">
            <a:avLst/>
          </a:prstGeom>
          <a:solidFill>
            <a:srgbClr val="171E27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0" y="1907525"/>
            <a:ext cx="9144000" cy="139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37646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834400" y="403700"/>
            <a:ext cx="4107600" cy="43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540000" y="1281775"/>
            <a:ext cx="8064000" cy="2240700"/>
          </a:xfrm>
          <a:prstGeom prst="rect">
            <a:avLst/>
          </a:prstGeom>
          <a:solidFill>
            <a:srgbClr val="2196F3"/>
          </a:solidFill>
          <a:ln>
            <a:noFill/>
          </a:ln>
          <a:effectLst>
            <a:outerShdw blurRad="757238" dist="9525" dir="12000000" algn="bl" rotWithShape="0">
              <a:srgbClr val="000000">
                <a:alpha val="5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540000" y="1281775"/>
            <a:ext cx="8064000" cy="22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9144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81000" y="114300"/>
            <a:ext cx="8763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81000" y="1200150"/>
            <a:ext cx="86106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Noto Sans Symbols"/>
              <a:buChar char="❑"/>
              <a:defRPr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 rtl="0">
              <a:spcBef>
                <a:spcPts val="1600"/>
              </a:spcBef>
              <a:spcAft>
                <a:spcPts val="0"/>
              </a:spcAft>
              <a:buClr>
                <a:srgbClr val="C4BD97"/>
              </a:buClr>
              <a:buSzPts val="2400"/>
              <a:buFont typeface="Noto Sans Symbols"/>
              <a:buChar char="▪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8580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/>
          <p:nvPr/>
        </p:nvSpPr>
        <p:spPr>
          <a:xfrm rot="-3205996">
            <a:off x="3332392" y="-2918302"/>
            <a:ext cx="1836986" cy="10393570"/>
          </a:xfrm>
          <a:prstGeom prst="moon">
            <a:avLst>
              <a:gd name="adj" fmla="val 50000"/>
            </a:avLst>
          </a:prstGeom>
          <a:solidFill>
            <a:schemeClr val="lt1">
              <a:alpha val="156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0400" y="1271029"/>
            <a:ext cx="7962900" cy="175609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27050" y="172045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/>
          <p:nvPr/>
        </p:nvSpPr>
        <p:spPr>
          <a:xfrm rot="-3205996">
            <a:off x="3141891" y="-1854199"/>
            <a:ext cx="1836986" cy="10393570"/>
          </a:xfrm>
          <a:prstGeom prst="moon">
            <a:avLst>
              <a:gd name="adj" fmla="val 50000"/>
            </a:avLst>
          </a:prstGeom>
          <a:solidFill>
            <a:schemeClr val="lt1">
              <a:alpha val="156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 rot="10800000" flipH="1">
            <a:off x="615650" y="2959437"/>
            <a:ext cx="7856700" cy="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0250" y="0"/>
            <a:ext cx="9184500" cy="7857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❏"/>
              <a:defRPr sz="2600">
                <a:solidFill>
                  <a:srgbClr val="000000"/>
                </a:solidFill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  <a:defRPr sz="2000">
                <a:solidFill>
                  <a:srgbClr val="000000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  <a:defRPr sz="18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❏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00700" y="16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0700" y="16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3950" y="2559800"/>
            <a:ext cx="1981149" cy="19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 1">
  <p:cSld name="MAIN_POINT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4225" y="2887900"/>
            <a:ext cx="1683875" cy="16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196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-817525"/>
            <a:ext cx="9144000" cy="78606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00700" y="16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825" y="863550"/>
            <a:ext cx="90531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tackoverflow.com/questions/4871263/how-to-create-a-circular-style-progressbar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0" y="1907525"/>
            <a:ext cx="91440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Quattrocento Sans"/>
              <a:buNone/>
            </a:pPr>
            <a:r>
              <a:rPr lang="en" sz="6000"/>
              <a:t>Data binding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 báo converter như một tài nguyên</a:t>
            </a: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Có thể hiểu cách viết trên tương đương khai báo một biến tên là </a:t>
            </a:r>
            <a:r>
              <a:rPr lang="en" sz="2400" b="1" i="1"/>
              <a:t>percentConverter</a:t>
            </a:r>
            <a:r>
              <a:rPr lang="en" sz="2400"/>
              <a:t> kiểu </a:t>
            </a:r>
            <a:r>
              <a:rPr lang="en" sz="2400">
                <a:solidFill>
                  <a:srgbClr val="0000FF"/>
                </a:solidFill>
              </a:rPr>
              <a:t>CreditsToPercentageConverter</a:t>
            </a:r>
            <a:endParaRPr sz="24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8" y="973051"/>
            <a:ext cx="8201424" cy="840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13" y="4072100"/>
            <a:ext cx="8651177" cy="387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Sử dụng tài nguyên Converter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8839201" cy="73397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675" y="2252654"/>
            <a:ext cx="4171950" cy="217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Tốt hơn nữa? Biến số tín chỉ thành tham số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4921775" cy="2762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00" y="3809927"/>
            <a:ext cx="6432949" cy="118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Bài tập vận dụng 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Biết một sinh viên có </a:t>
            </a:r>
            <a:r>
              <a:rPr lang="en" b="1" u="sng"/>
              <a:t>thêm</a:t>
            </a:r>
            <a:r>
              <a:rPr lang="en"/>
              <a:t> thông tin địa chỉ, email, số điện thoại.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Hãy xây dựng </a:t>
            </a:r>
            <a:r>
              <a:rPr lang="en" b="1">
                <a:solidFill>
                  <a:srgbClr val="FF0000"/>
                </a:solidFill>
              </a:rPr>
              <a:t>1</a:t>
            </a:r>
            <a:r>
              <a:rPr lang="en"/>
              <a:t> màn hình hiển thị thông tin sinh viên với đầy đủ các thông tin trên sử dụng data binding.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Hiển thị hình ảnh lấy từ project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Sử dụng data binding để hiển thị ảnh nhúng trong tập tin nhị phân của chương trình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25" y="2072650"/>
            <a:ext cx="3926475" cy="221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500" y="2072654"/>
            <a:ext cx="4423150" cy="78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375" y="3087125"/>
            <a:ext cx="2091199" cy="178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Hiển thị hình ảnh từ đường dẫn bên ngoài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141300" y="9141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Tự viết converter chuyển đổi đường dẫn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75" y="1580801"/>
            <a:ext cx="6606801" cy="2069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800" y="3278850"/>
            <a:ext cx="2012575" cy="16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250" y="3887825"/>
            <a:ext cx="2133350" cy="772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074" y="3903050"/>
            <a:ext cx="4135975" cy="80478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Mở rộng - Thêm biên bo tròn cho avatar</a:t>
            </a: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Thêm bo tròn cho ảnh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6" y="1607750"/>
            <a:ext cx="6371026" cy="2332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625" y="1766050"/>
            <a:ext cx="944950" cy="881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0000" y="1281775"/>
            <a:ext cx="8064000" cy="22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Đồng bộ UI và dữ liệu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tưởng chính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Khi data bên dưới thay đổi thì giao diện tự động thay đổi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Thêm chức năng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Thêm nút bấm cho biết sinh viên đã hoàn thành số tín chỉ học được của năm học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5" y="2107050"/>
            <a:ext cx="5689924" cy="12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75" y="1760675"/>
            <a:ext cx="2281175" cy="2148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"/>
              <a:t>Nội dung chính</a:t>
            </a: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2600"/>
              <a:buChar char="❑"/>
            </a:pPr>
            <a:r>
              <a:rPr lang="en"/>
              <a:t>Data binding cơ bản</a:t>
            </a:r>
            <a:endParaRPr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2600"/>
              <a:buChar char="❑"/>
            </a:pPr>
            <a:r>
              <a:rPr lang="en"/>
              <a:t>Converter</a:t>
            </a:r>
            <a:endParaRPr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2600"/>
              <a:buChar char="❑"/>
            </a:pPr>
            <a:r>
              <a:rPr lang="en"/>
              <a:t>INotifyPropertyChanged</a:t>
            </a:r>
            <a:endParaRPr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2600"/>
              <a:buChar char="❑"/>
            </a:pPr>
            <a:r>
              <a:rPr lang="en"/>
              <a:t>Binding danh sách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Thay đổi sinh viên hiện tại thành private member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38" y="1276847"/>
            <a:ext cx="6911924" cy="331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Khi bấm nút Finish thì cập nhật lại biến _sv</a:t>
            </a:r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141300" y="3105500"/>
            <a:ext cx="8932200" cy="20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Tuy nhiên giao diện vẫn không thay đổi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Cần cài đặt giao diện </a:t>
            </a:r>
            <a:r>
              <a:rPr lang="en">
                <a:solidFill>
                  <a:srgbClr val="0000FF"/>
                </a:solidFill>
              </a:rPr>
              <a:t>INotifyPropertyChanged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8839198" cy="16481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Bản chất getter và setter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4162743" cy="40961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Cài đặt giao diện INotifyPropertyChanged</a:t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5594642" cy="4096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Bài tập vận dụng</a:t>
            </a:r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Tự viết tiếp các hàm setter để cập nhật cho các thuộc tính còn lại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Cảm thấy chán vì công việc lặp lại tẻ nhạt?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Cấp 1: Tách thành hàm để tái sử dụng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Cấp 2: Dùng CallerMemberName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Cấp 3: Tự động chèn thông tin với Fody.PropertyChanged (cần VS 2019 trở lên)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Bài tập vận dụng (chọn 1 trong 3)</a:t>
            </a:r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Thực hiện binding hiển thị một </a:t>
            </a:r>
            <a:r>
              <a:rPr lang="en" b="1"/>
              <a:t>quyển sách</a:t>
            </a:r>
            <a:r>
              <a:rPr lang="en"/>
              <a:t> với các thông tin: Tên sách, ảnh bìa sách, tác giả, năm xuất bản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Thực hiện binding hiển thị một </a:t>
            </a:r>
            <a:r>
              <a:rPr lang="en" b="1"/>
              <a:t>điện thoại</a:t>
            </a:r>
            <a:r>
              <a:rPr lang="en"/>
              <a:t> với các thông tin: Tên điện thoại, Hình ảnh, Tên hãng, Giá bán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Thực hiện binding hiển thị một </a:t>
            </a:r>
            <a:r>
              <a:rPr lang="en" b="1"/>
              <a:t>nhân viên</a:t>
            </a:r>
            <a:r>
              <a:rPr lang="en"/>
              <a:t> với các thông tin: Họ và tên, Email, Địa chỉ, số điện thoại, Avatar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Mở rộng - Tự binding với lớp Window hiện tại</a:t>
            </a: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Đôi khi ta muốn binding một thuộc tính nào đó bên trong lớp cửa sổ hiện tại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Cú pháp này nhìn sẽ hơi lạ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this.</a:t>
            </a:r>
            <a:r>
              <a:rPr lang="en" b="1"/>
              <a:t>DataContext</a:t>
            </a:r>
            <a:r>
              <a:rPr lang="en"/>
              <a:t> = </a:t>
            </a:r>
            <a:r>
              <a:rPr lang="en">
                <a:solidFill>
                  <a:srgbClr val="0000FF"/>
                </a:solidFill>
              </a:rPr>
              <a:t>this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>
          <a:xfrm>
            <a:off x="540000" y="1281775"/>
            <a:ext cx="8064000" cy="22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Binding danh sách</a:t>
            </a:r>
            <a:endParaRPr sz="7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Chuẩn bị giao diện để binding</a:t>
            </a: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Tạo ra ComboBox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0" y="1575274"/>
            <a:ext cx="7651523" cy="1773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700" y="3516700"/>
            <a:ext cx="2495550" cy="1504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Chuẩn bị dữ liệu mẫu danh sách sinh viên</a:t>
            </a:r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Chuẩn bị mảng sinh viên gồm 4 sinh viên và 4 avatar</a:t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0" y="1657600"/>
            <a:ext cx="8657727" cy="25570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540000" y="1281775"/>
            <a:ext cx="8064000" cy="22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binding cơ bản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Xem kết quả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700" y="1313475"/>
            <a:ext cx="4324350" cy="3105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Chỉnh sửa kết quả - Cách đơn giản nhất</a:t>
            </a:r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1"/>
          </p:nvPr>
        </p:nvSpPr>
        <p:spPr>
          <a:xfrm>
            <a:off x="141300" y="3457900"/>
            <a:ext cx="89322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Tuy nhiên lớp Student chỉ là lớp chứa dữ liệu, việc hiển thị như thế nào </a:t>
            </a:r>
            <a:r>
              <a:rPr lang="en">
                <a:solidFill>
                  <a:srgbClr val="FF0000"/>
                </a:solidFill>
              </a:rPr>
              <a:t>nên </a:t>
            </a:r>
            <a:r>
              <a:rPr lang="en"/>
              <a:t>nằm ở code chịu trách nhiệm giao diện, là file xaml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850" y="914000"/>
            <a:ext cx="2486350" cy="222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5" y="914000"/>
            <a:ext cx="4261250" cy="184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Tạo ra ItemTemplate cho mỗi Item của ComboBox</a:t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7159000" cy="28152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2" name="Google Shape;2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225" y="2973850"/>
            <a:ext cx="2881825" cy="2169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Cải tiến thêm hình ảnh</a:t>
            </a:r>
            <a:endParaRPr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8839203" cy="20510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300" y="3024788"/>
            <a:ext cx="1793142" cy="189276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>
            <a:spLocks noGrp="1"/>
          </p:cNvSpPr>
          <p:nvPr>
            <p:ph type="title"/>
          </p:nvPr>
        </p:nvSpPr>
        <p:spPr>
          <a:xfrm>
            <a:off x="540000" y="1281775"/>
            <a:ext cx="8064000" cy="22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Thay đổi danh sách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Thêm phần tử vào danh sách</a:t>
            </a:r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body" idx="1"/>
          </p:nvPr>
        </p:nvSpPr>
        <p:spPr>
          <a:xfrm>
            <a:off x="141300" y="3175975"/>
            <a:ext cx="89322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Chuyển danh sách thành binding list</a:t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50" y="914001"/>
            <a:ext cx="7830198" cy="1967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2" name="Google Shape;3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612" y="2643000"/>
            <a:ext cx="2234788" cy="2183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Xóa một phần tử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425" y="2291250"/>
            <a:ext cx="3278300" cy="1954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4900"/>
            <a:ext cx="8839201" cy="11766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Cập nhật thông tin một phần tử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8839204" cy="145419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>
            <a:spLocks noGrp="1"/>
          </p:cNvSpPr>
          <p:nvPr>
            <p:ph type="title"/>
          </p:nvPr>
        </p:nvSpPr>
        <p:spPr>
          <a:xfrm>
            <a:off x="540000" y="1281775"/>
            <a:ext cx="8064000" cy="22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Sử dụng ListView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Chuyển từ ComboBox sang ListView</a:t>
            </a:r>
            <a:endParaRPr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0" y="914001"/>
            <a:ext cx="8621023" cy="2985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25" y="3313146"/>
            <a:ext cx="3880342" cy="16970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đối tượng vào màn hình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Giả sử muốn data binding một đối tượng thuộc lớp Sinh viên (Student) với các thuộc tính</a:t>
            </a:r>
            <a:endParaRPr/>
          </a:p>
          <a:p>
            <a:pPr marL="457200" lvl="0" indent="-393700" algn="l" rtl="0">
              <a:spcBef>
                <a:spcPts val="1600"/>
              </a:spcBef>
              <a:spcAft>
                <a:spcPts val="0"/>
              </a:spcAft>
              <a:buSzPts val="2600"/>
              <a:buChar char="❏"/>
            </a:pPr>
            <a:r>
              <a:rPr lang="en">
                <a:solidFill>
                  <a:srgbClr val="0000FF"/>
                </a:solidFill>
              </a:rPr>
              <a:t>ID</a:t>
            </a:r>
            <a:r>
              <a:rPr lang="en"/>
              <a:t>: Mã số sinh viên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❏"/>
            </a:pPr>
            <a:r>
              <a:rPr lang="en">
                <a:solidFill>
                  <a:srgbClr val="0000FF"/>
                </a:solidFill>
              </a:rPr>
              <a:t>Fullname</a:t>
            </a:r>
            <a:r>
              <a:rPr lang="en"/>
              <a:t>: Họ và tên</a:t>
            </a:r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47" y="3197675"/>
            <a:ext cx="3934700" cy="148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Thay đổi nhẹ cách hiển thị</a:t>
            </a:r>
            <a:endParaRPr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8839195" cy="3531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076" y="3331775"/>
            <a:ext cx="1935401" cy="1708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Sử dụng WrapPanel</a:t>
            </a:r>
            <a:endParaRPr/>
          </a:p>
        </p:txBody>
      </p:sp>
      <p:pic>
        <p:nvPicPr>
          <p:cNvPr id="356" name="Google Shape;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900"/>
            <a:ext cx="8839197" cy="152890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7" name="Google Shape;3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275" y="1630249"/>
            <a:ext cx="3452649" cy="3253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Bài tập vận dụng</a:t>
            </a:r>
            <a:endParaRPr/>
          </a:p>
        </p:txBody>
      </p:sp>
      <p:sp>
        <p:nvSpPr>
          <p:cNvPr id="331" name="Google Shape;331;p54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Thực hiện binding hiển thị ds các </a:t>
            </a:r>
            <a:r>
              <a:rPr lang="en" b="1"/>
              <a:t>quyển sách </a:t>
            </a:r>
            <a:r>
              <a:rPr lang="en"/>
              <a:t>với các thông tin: Tên sách, ảnh bìa sách, tác giả, năm xuất bản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Thực hiện binding hiển thị ds các </a:t>
            </a:r>
            <a:r>
              <a:rPr lang="en" b="1"/>
              <a:t>điện thoại </a:t>
            </a:r>
            <a:r>
              <a:rPr lang="en"/>
              <a:t>với các thông tin: Tên điện thoại, Hình ảnh, Tên hãng, Giá bán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Thực hiện binding hiển thị ds các </a:t>
            </a:r>
            <a:r>
              <a:rPr lang="en" b="1"/>
              <a:t>nhân viên </a:t>
            </a:r>
            <a:r>
              <a:rPr lang="en"/>
              <a:t>với các thông tin: Họ và tên, Email, Địa chỉ, số điện thoại, Avatar</a:t>
            </a:r>
          </a:p>
          <a:p>
            <a:pPr marL="6350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lang="en"/>
          </a:p>
          <a:p>
            <a:pPr marL="6350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Yêu cầu danh sách có tối thiểu 7 phần tử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E2B6-2596-4A39-BE4C-46CAFB16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Giải quyết context menu nhấn vào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DF5D3-B1FB-416E-9DA6-8DEEE392D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indent="0">
              <a:buNone/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ListView.Resources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ContextMenu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="ItemContextMenu"&gt;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MenuItem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Header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="Delete"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="MenuItem_Click"/&gt;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MenuItem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Header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="Edit"/&gt;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ContextMenu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ListView.Resources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ListView.ItemContainerStyle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Style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TargetType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ListViewItem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}" 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Setter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Property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="ContextMenu"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Value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 ItemContextMenu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}" /&gt;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Style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3500" indent="0">
              <a:buNone/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>
                <a:solidFill>
                  <a:srgbClr val="A31515"/>
                </a:solidFill>
                <a:latin typeface="Consolas" panose="020B0609020204030204" pitchFamily="49" charset="0"/>
              </a:rPr>
              <a:t>ListView.ItemContainerStyle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nối dữ liệu và màn hình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Thuộc tính DataContext (Ngữ cảnh dữ liệu)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0" y="1596163"/>
            <a:ext cx="4629150" cy="2314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25" y="4188925"/>
            <a:ext cx="4438650" cy="64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600" y="3979375"/>
            <a:ext cx="1181100" cy="857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Bổ sung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Giả định trường qui định sinh viên phải tích lũy 140 tín chỉ thì sẽ được tốt nghiệp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Thông tin sinh viên cần bổ sung thêm số tín chỉ hiện tại (currentCredits - int)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25" y="2808450"/>
            <a:ext cx="4208551" cy="2040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Hiệu chỉnh lại binding để hiển thị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1" y="914000"/>
            <a:ext cx="4540125" cy="2615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7" y="3888700"/>
            <a:ext cx="4371975" cy="904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200" y="3831550"/>
            <a:ext cx="1076325" cy="1019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 cách hiển thị nào tốt hơn không? ProgressBar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338" y="1248800"/>
            <a:ext cx="1647825" cy="1009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5" y="980975"/>
            <a:ext cx="4686712" cy="17068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24"/>
          <p:cNvSpPr txBox="1"/>
          <p:nvPr/>
        </p:nvSpPr>
        <p:spPr>
          <a:xfrm>
            <a:off x="966075" y="2926275"/>
            <a:ext cx="62457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Tốt hơn được không? Thêm tỉ lệ phần trăm?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Hiển thị hình tròn?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https://stackoverflow.com/questions/4871263/how-to-create-a-circular-style-progressbar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41300" y="0"/>
            <a:ext cx="90120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Converter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141300" y="914000"/>
            <a:ext cx="8932200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Tạm thời chỉ quan tâm chiều đi, chuyển số tín chỉ sang %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585328"/>
            <a:ext cx="7029651" cy="31582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903</Words>
  <Application>Microsoft Office PowerPoint</Application>
  <PresentationFormat>On-screen Show (16:9)</PresentationFormat>
  <Paragraphs>103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Roboto</vt:lpstr>
      <vt:lpstr>Arial</vt:lpstr>
      <vt:lpstr>Quattrocento Sans</vt:lpstr>
      <vt:lpstr>Consolas</vt:lpstr>
      <vt:lpstr>Calibri</vt:lpstr>
      <vt:lpstr>Noto Sans Symbols</vt:lpstr>
      <vt:lpstr>Simple Light</vt:lpstr>
      <vt:lpstr>Data binding</vt:lpstr>
      <vt:lpstr>Nội dung chính</vt:lpstr>
      <vt:lpstr>Data binding cơ bản</vt:lpstr>
      <vt:lpstr>Binding đối tượng vào màn hình</vt:lpstr>
      <vt:lpstr>Kết nối dữ liệu và màn hình</vt:lpstr>
      <vt:lpstr>Bổ sung</vt:lpstr>
      <vt:lpstr>Hiệu chỉnh lại binding để hiển thị</vt:lpstr>
      <vt:lpstr>Có cách hiển thị nào tốt hơn không? ProgressBar</vt:lpstr>
      <vt:lpstr>Converter</vt:lpstr>
      <vt:lpstr>Khai báo converter như một tài nguyên</vt:lpstr>
      <vt:lpstr>Sử dụng tài nguyên Converter</vt:lpstr>
      <vt:lpstr>Tốt hơn nữa? Biến số tín chỉ thành tham số </vt:lpstr>
      <vt:lpstr>Bài tập vận dụng </vt:lpstr>
      <vt:lpstr>Hiển thị hình ảnh lấy từ project</vt:lpstr>
      <vt:lpstr>Hiển thị hình ảnh từ đường dẫn bên ngoài</vt:lpstr>
      <vt:lpstr>Mở rộng - Thêm biên bo tròn cho avatar</vt:lpstr>
      <vt:lpstr>Đồng bộ UI và dữ liệu</vt:lpstr>
      <vt:lpstr>Ý tưởng chính</vt:lpstr>
      <vt:lpstr>Thêm chức năng</vt:lpstr>
      <vt:lpstr>Thay đổi sinh viên hiện tại thành private member</vt:lpstr>
      <vt:lpstr>Khi bấm nút Finish thì cập nhật lại biến _sv</vt:lpstr>
      <vt:lpstr>Bản chất getter và setter</vt:lpstr>
      <vt:lpstr>Cài đặt giao diện INotifyPropertyChanged</vt:lpstr>
      <vt:lpstr>Bài tập vận dụng</vt:lpstr>
      <vt:lpstr>Bài tập vận dụng (chọn 1 trong 3)</vt:lpstr>
      <vt:lpstr>Mở rộng - Tự binding với lớp Window hiện tại</vt:lpstr>
      <vt:lpstr>Binding danh sách</vt:lpstr>
      <vt:lpstr>Chuẩn bị giao diện để binding</vt:lpstr>
      <vt:lpstr>Chuẩn bị dữ liệu mẫu danh sách sinh viên</vt:lpstr>
      <vt:lpstr>Xem kết quả</vt:lpstr>
      <vt:lpstr>Chỉnh sửa kết quả - Cách đơn giản nhất</vt:lpstr>
      <vt:lpstr>Tạo ra ItemTemplate cho mỗi Item của ComboBox</vt:lpstr>
      <vt:lpstr>Cải tiến thêm hình ảnh</vt:lpstr>
      <vt:lpstr>Thay đổi danh sách</vt:lpstr>
      <vt:lpstr>Thêm phần tử vào danh sách</vt:lpstr>
      <vt:lpstr>Xóa một phần tử</vt:lpstr>
      <vt:lpstr>Cập nhật thông tin một phần tử</vt:lpstr>
      <vt:lpstr>Sử dụng ListView</vt:lpstr>
      <vt:lpstr>Chuyển từ ComboBox sang ListView</vt:lpstr>
      <vt:lpstr>Thay đổi nhẹ cách hiển thị</vt:lpstr>
      <vt:lpstr>Sử dụng WrapPanel</vt:lpstr>
      <vt:lpstr>Bài tập vận dụng</vt:lpstr>
      <vt:lpstr>Giải quyết context menu nhấn vào item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binding</dc:title>
  <cp:lastModifiedBy>Quang Tran Duy</cp:lastModifiedBy>
  <cp:revision>3</cp:revision>
  <dcterms:modified xsi:type="dcterms:W3CDTF">2021-04-01T12:01:28Z</dcterms:modified>
</cp:coreProperties>
</file>